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6"/>
  </p:notesMasterIdLst>
  <p:handoutMasterIdLst>
    <p:handoutMasterId r:id="rId27"/>
  </p:handoutMasterIdLst>
  <p:sldIdLst>
    <p:sldId id="261" r:id="rId3"/>
    <p:sldId id="262" r:id="rId4"/>
    <p:sldId id="263" r:id="rId5"/>
    <p:sldId id="282" r:id="rId6"/>
    <p:sldId id="291" r:id="rId7"/>
    <p:sldId id="293" r:id="rId8"/>
    <p:sldId id="292" r:id="rId9"/>
    <p:sldId id="265" r:id="rId10"/>
    <p:sldId id="283" r:id="rId11"/>
    <p:sldId id="266" r:id="rId12"/>
    <p:sldId id="271" r:id="rId13"/>
    <p:sldId id="287" r:id="rId14"/>
    <p:sldId id="290" r:id="rId15"/>
    <p:sldId id="288" r:id="rId16"/>
    <p:sldId id="294" r:id="rId17"/>
    <p:sldId id="289" r:id="rId18"/>
    <p:sldId id="273" r:id="rId19"/>
    <p:sldId id="275" r:id="rId20"/>
    <p:sldId id="274" r:id="rId21"/>
    <p:sldId id="297" r:id="rId22"/>
    <p:sldId id="267" r:id="rId23"/>
    <p:sldId id="296" r:id="rId24"/>
    <p:sldId id="295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85" d="100"/>
          <a:sy n="85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4B1C-6A36-43B8-9DDA-DF530149B2E2}" type="datetime1">
              <a:rPr lang="nl-BE" smtClean="0"/>
              <a:t>12/01/2021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77A1-39A7-4523-A90E-AB567702EBEE}" type="datetime1">
              <a:rPr lang="nl-BE" smtClean="0"/>
              <a:t>12/01/2021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34221-17DA-4271-AE82-28EA9FF60299}" type="datetime1">
              <a:rPr lang="nl-BE" smtClean="0"/>
              <a:t>12/01/2021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E1A51-ACE2-4D50-B669-0F045E2FAAD1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E3CA-DF41-4C2D-A354-28E6F49BF07F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0571-47F3-47F1-A9BA-C5623D9ECBF6}" type="datetime1">
              <a:rPr lang="nl-BE" smtClean="0"/>
              <a:t>12/01/2021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245F-4974-420C-859B-709D9BBD6FF0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A218-1996-485A-8263-0E456B0BA065}" type="datetime1">
              <a:rPr lang="nl-BE" smtClean="0"/>
              <a:t>12/01/2021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8DDF-ACF3-4AA7-8B50-F1314CB6D3AF}" type="datetime1">
              <a:rPr lang="nl-BE" smtClean="0"/>
              <a:t>12/01/2021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DB3F9-33ED-416B-B91E-0C70713DF8C2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201670D-2F73-4CBE-9C87-1FBE57390661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Faculty of Engineering science, Department of Mechanical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D1A6E50-8762-445B-A04C-ED004DC1EC89}" type="datetime1">
              <a:rPr lang="nl-BE" smtClean="0"/>
              <a:t>12/01/2021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Faculty of Engineering science, Department of Mechanical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1080000"/>
            <a:ext cx="11230519" cy="4024798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Predictive Control for </a:t>
            </a:r>
            <a:r>
              <a:rPr lang="en-US" dirty="0" smtClean="0"/>
              <a:t>a quadrotor in </a:t>
            </a:r>
            <a:r>
              <a:rPr lang="en-US" dirty="0"/>
              <a:t>dynamic environments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Optimization of Mechatronic Systems H04U1a</a:t>
            </a:r>
          </a:p>
          <a:p>
            <a:r>
              <a:rPr lang="en-US" dirty="0" smtClean="0"/>
              <a:t>Elias </a:t>
            </a:r>
            <a:r>
              <a:rPr lang="en-US" dirty="0"/>
              <a:t>R</a:t>
            </a:r>
            <a:r>
              <a:rPr lang="en-US" dirty="0" smtClean="0"/>
              <a:t>ached</a:t>
            </a:r>
          </a:p>
          <a:p>
            <a:r>
              <a:rPr lang="en-US" dirty="0" smtClean="0"/>
              <a:t>Mohamad </a:t>
            </a:r>
            <a:r>
              <a:rPr lang="en-US" dirty="0"/>
              <a:t>Sayegh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189106"/>
            <a:ext cx="11041200" cy="115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Application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76000" y="1381012"/>
                <a:ext cx="10172682" cy="4385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Control input </a:t>
                </a:r>
                <a:r>
                  <a:rPr lang="en-US" sz="1800" dirty="0" smtClean="0"/>
                  <a:t>limits (important)</a:t>
                </a:r>
                <a:r>
                  <a:rPr lang="en-US" dirty="0"/>
                  <a:t> </a:t>
                </a:r>
                <a:r>
                  <a:rPr lang="en-US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OCP horizon </a:t>
                </a:r>
                <a:r>
                  <a:rPr lang="en-US" dirty="0" smtClean="0"/>
                  <a:t>length 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= 10 - </a:t>
                </a:r>
                <a:r>
                  <a:rPr lang="en-US" dirty="0" smtClean="0"/>
                  <a:t>20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control </a:t>
                </a:r>
                <a:r>
                  <a:rPr lang="en-US" sz="1800" dirty="0" smtClean="0"/>
                  <a:t>intervals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Sampling time dt = 0.05 - 0.1s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Solver: IPOPT (Interior Point </a:t>
                </a:r>
                <a:r>
                  <a:rPr lang="en-US" sz="1800" dirty="0" smtClean="0"/>
                  <a:t>OPTimizer)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Discretization method: multiple shooting </a:t>
                </a:r>
                <a:endParaRPr lang="en-US" sz="1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Numerical integration method: Runge-Kutta 4</a:t>
                </a:r>
                <a:r>
                  <a:rPr lang="en-US" sz="1800" baseline="30000" dirty="0"/>
                  <a:t>th</a:t>
                </a:r>
                <a:r>
                  <a:rPr lang="en-US" sz="1800" dirty="0"/>
                  <a:t> </a:t>
                </a:r>
                <a:r>
                  <a:rPr lang="en-US" sz="1800" dirty="0" smtClean="0"/>
                  <a:t>order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previous solution to warm-start next </a:t>
                </a:r>
                <a:r>
                  <a:rPr lang="en-US" dirty="0" smtClean="0"/>
                  <a:t>OCP</a:t>
                </a:r>
                <a:endParaRPr lang="en-US" dirty="0">
                  <a:solidFill>
                    <a:srgbClr val="2F4D5D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rgbClr val="2F4D5D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2F4D5D"/>
                    </a:solidFill>
                  </a:rPr>
                  <a:t>Tried </a:t>
                </a:r>
                <a:r>
                  <a:rPr lang="en-US" dirty="0">
                    <a:solidFill>
                      <a:srgbClr val="2F4D5D"/>
                    </a:solidFill>
                  </a:rPr>
                  <a:t>to use SQP method to benefit from warm starting; </a:t>
                </a:r>
                <a:r>
                  <a:rPr lang="en-US" dirty="0" err="1" smtClean="0">
                    <a:solidFill>
                      <a:srgbClr val="2F4D5D"/>
                    </a:solidFill>
                  </a:rPr>
                  <a:t>ocp.solve</a:t>
                </a:r>
                <a:r>
                  <a:rPr lang="en-US" dirty="0" smtClean="0">
                    <a:solidFill>
                      <a:srgbClr val="2F4D5D"/>
                    </a:solidFill>
                  </a:rPr>
                  <a:t> </a:t>
                </a:r>
                <a:r>
                  <a:rPr lang="en-US" dirty="0">
                    <a:solidFill>
                      <a:srgbClr val="2F4D5D"/>
                    </a:solidFill>
                  </a:rPr>
                  <a:t>failed </a:t>
                </a:r>
                <a:r>
                  <a:rPr lang="en-US" dirty="0">
                    <a:solidFill>
                      <a:srgbClr val="2F4D5D"/>
                    </a:solidFill>
                  </a:rPr>
                  <a:t>(</a:t>
                </a:r>
                <a:r>
                  <a:rPr lang="en-US" dirty="0" smtClean="0">
                    <a:solidFill>
                      <a:srgbClr val="2F4D5D"/>
                    </a:solidFill>
                  </a:rPr>
                  <a:t>kept </a:t>
                </a:r>
                <a:r>
                  <a:rPr lang="en-US" dirty="0">
                    <a:solidFill>
                      <a:srgbClr val="2F4D5D"/>
                    </a:solidFill>
                  </a:rPr>
                  <a:t>dividing by </a:t>
                </a:r>
                <a:r>
                  <a:rPr lang="en-US" dirty="0" smtClean="0">
                    <a:solidFill>
                      <a:srgbClr val="2F4D5D"/>
                    </a:solidFill>
                  </a:rPr>
                  <a:t>zero)</a:t>
                </a:r>
                <a:endParaRPr lang="en-US" dirty="0">
                  <a:solidFill>
                    <a:srgbClr val="2F4D5D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1381012"/>
                <a:ext cx="10172682" cy="4385816"/>
              </a:xfrm>
              <a:prstGeom prst="rect">
                <a:avLst/>
              </a:prstGeom>
              <a:blipFill rotWithShape="0">
                <a:blip r:embed="rId2"/>
                <a:stretch>
                  <a:fillRect l="-359" t="-834" b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189106"/>
            <a:ext cx="11041200" cy="115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Using ellipsoids to model constraints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00" y="230583"/>
            <a:ext cx="2564906" cy="2408725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8187501" y="2618746"/>
            <a:ext cx="3791169" cy="3571151"/>
            <a:chOff x="2934688" y="2054113"/>
            <a:chExt cx="3791169" cy="3571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614" y="2054113"/>
              <a:ext cx="3750243" cy="17962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688" y="3776055"/>
              <a:ext cx="3791169" cy="1849209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5570128" y="1381885"/>
            <a:ext cx="2321039" cy="4696324"/>
            <a:chOff x="394764" y="1236678"/>
            <a:chExt cx="1696786" cy="41827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t="4250" r="57352" b="18293"/>
            <a:stretch/>
          </p:blipFill>
          <p:spPr>
            <a:xfrm>
              <a:off x="394764" y="1283936"/>
              <a:ext cx="1658472" cy="190051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62" t="5974" r="7189" b="24972"/>
            <a:stretch/>
          </p:blipFill>
          <p:spPr>
            <a:xfrm>
              <a:off x="480247" y="3537416"/>
              <a:ext cx="1541930" cy="1694329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697897" y="2177940"/>
              <a:ext cx="1308927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958677" y="1973990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x</a:t>
              </a:r>
              <a:endParaRPr lang="en-US" sz="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3544" y="3011272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y</a:t>
              </a:r>
              <a:endParaRPr lang="en-US" sz="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376" y="1236678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z</a:t>
              </a:r>
              <a:endParaRPr lang="en-US" sz="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64550" y="3760651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x</a:t>
              </a:r>
              <a:endParaRPr lang="en-US" sz="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7897" y="5234730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y</a:t>
              </a:r>
              <a:endParaRPr lang="en-US" sz="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2834" y="3613581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z</a:t>
              </a:r>
              <a:endParaRPr lang="en-US" sz="600" dirty="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692452" y="3939271"/>
              <a:ext cx="1319815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31974" y="2267869"/>
              <a:ext cx="12700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/>
                <a:t>x</a:t>
              </a:r>
              <a:endParaRPr lang="en-US" sz="6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636306" y="1309358"/>
              <a:ext cx="43045" cy="89620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609648" y="2185354"/>
              <a:ext cx="67793" cy="94315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681250" y="3931651"/>
              <a:ext cx="19050" cy="136380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613458" y="3592732"/>
              <a:ext cx="86842" cy="33583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76000" y="1589227"/>
            <a:ext cx="49149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Cylinders are modelled as ellipsoids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F4D5D"/>
                </a:solidFill>
              </a:rPr>
              <a:t>Both soft and hard constraints were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Local minimum appears if the goal is behind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Local minimum = expected problem in NLP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ellipsoids to model constraints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26141" y="1577788"/>
            <a:ext cx="7153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Moving obstacles = no local </a:t>
            </a:r>
            <a:r>
              <a:rPr lang="en-US" sz="2000" dirty="0" smtClean="0"/>
              <a:t>minimum encountered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Low </a:t>
            </a:r>
            <a:r>
              <a:rPr lang="en-US" sz="2000" dirty="0" err="1" smtClean="0"/>
              <a:t>dt</a:t>
            </a:r>
            <a:r>
              <a:rPr lang="en-US" sz="2000" dirty="0" smtClean="0"/>
              <a:t> (below 0.05 s) needed to avoid collisions</a:t>
            </a:r>
            <a:endParaRPr lang="en-US" sz="2000" dirty="0"/>
          </a:p>
        </p:txBody>
      </p:sp>
      <p:pic>
        <p:nvPicPr>
          <p:cNvPr id="6" name="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000" y="3115160"/>
            <a:ext cx="5128260" cy="341884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73015" y="680720"/>
            <a:ext cx="3737225" cy="5301362"/>
            <a:chOff x="7879975" y="71918"/>
            <a:chExt cx="4149268" cy="60625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976" y="71918"/>
              <a:ext cx="4149267" cy="214884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975" y="4136984"/>
              <a:ext cx="4149267" cy="19974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9976" y="2139486"/>
              <a:ext cx="4149267" cy="199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2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D672F3F-458B-4167-B843-D8337D97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1542278"/>
            <a:ext cx="7503240" cy="446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</a:t>
            </a:r>
            <a:r>
              <a:rPr lang="en-US" sz="2000" dirty="0" smtClean="0"/>
              <a:t>ethods </a:t>
            </a:r>
            <a:r>
              <a:rPr lang="en-US" sz="2000" dirty="0"/>
              <a:t>of escaping the local minimum are proposed:</a:t>
            </a:r>
          </a:p>
          <a:p>
            <a:endParaRPr lang="en-US" sz="2000" dirty="0"/>
          </a:p>
          <a:p>
            <a:pPr lvl="1"/>
            <a:r>
              <a:rPr lang="en-US" sz="2000" dirty="0"/>
              <a:t>Obstacle merging: when obstacles </a:t>
            </a:r>
            <a:r>
              <a:rPr lang="en-US" sz="2000" dirty="0" smtClean="0"/>
              <a:t>are </a:t>
            </a:r>
            <a:r>
              <a:rPr lang="en-US" sz="2000" dirty="0"/>
              <a:t>close </a:t>
            </a:r>
            <a:r>
              <a:rPr lang="en-US" sz="2000" dirty="0" smtClean="0"/>
              <a:t>enough they are </a:t>
            </a:r>
            <a:r>
              <a:rPr lang="en-US" sz="2000" dirty="0"/>
              <a:t>merged into one obstacle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A* trajectory guiding: when confirmed to be stuck in a local minimum, an A* trajectory is found, and intermediate points are extracted to guide the drone </a:t>
            </a:r>
            <a:r>
              <a:rPr lang="en-US" sz="2000" dirty="0" smtClean="0"/>
              <a:t>away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Potential Field method could help escape certain local minima (if close to obstacles)</a:t>
            </a:r>
            <a:endParaRPr lang="x-none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752D57-1EDB-45B2-AFEE-2428E321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2866E-9480-4C04-9C55-B73B73A1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A5F3A56-99F1-418D-A6ED-FD0F0B31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Dealing with Local Minima</a:t>
            </a:r>
            <a:endParaRPr lang="x-non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40" y="672513"/>
            <a:ext cx="3194560" cy="2408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40" y="3211494"/>
            <a:ext cx="3043800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Local min problem: Obstacles Merging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75999" y="1753851"/>
            <a:ext cx="710675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When elliptic obstacles are intersecting along x or y, they are merged along that direction, such that the original centers become the foci of the new ellipse</a:t>
            </a:r>
            <a:r>
              <a:rPr lang="en-US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Feasible space is lost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 real time: Needs to be done before every MPC iteration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More difficult to merge in different dimensions/directions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Both L1 and L2 compared</a:t>
            </a:r>
            <a:endParaRPr lang="x-none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10" y="1753851"/>
            <a:ext cx="3413767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903496C-CAF3-4F9E-A1F5-CAC1DA9F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D26D73-4425-47DF-A151-566DF72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0AF3D25-5071-4509-B6F4-7719AC21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L1 vs L2 for time optimality and obstacle avoidance</a:t>
            </a:r>
            <a:endParaRPr lang="x-non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1AD6DF9-B6BC-4E0B-8603-9CD9C348FEA0}"/>
              </a:ext>
            </a:extLst>
          </p:cNvPr>
          <p:cNvSpPr txBox="1"/>
          <p:nvPr/>
        </p:nvSpPr>
        <p:spPr>
          <a:xfrm>
            <a:off x="361243" y="4713836"/>
            <a:ext cx="438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Execution Time: 2.2s</a:t>
            </a:r>
          </a:p>
          <a:p>
            <a:r>
              <a:rPr lang="en-US" dirty="0"/>
              <a:t>Computation Time: ~20ms/iteration</a:t>
            </a:r>
          </a:p>
          <a:p>
            <a:r>
              <a:rPr lang="en-US" dirty="0"/>
              <a:t>Position clearance: 1mm </a:t>
            </a:r>
          </a:p>
          <a:p>
            <a:r>
              <a:rPr lang="en-US" dirty="0"/>
              <a:t>Velocity clearance: 1e-5 m/s</a:t>
            </a:r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B1D090-6847-4888-BE4A-A5C4BFD392B4}"/>
              </a:ext>
            </a:extLst>
          </p:cNvPr>
          <p:cNvSpPr txBox="1"/>
          <p:nvPr/>
        </p:nvSpPr>
        <p:spPr>
          <a:xfrm>
            <a:off x="6594030" y="4715865"/>
            <a:ext cx="438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Execution Time: 2.4s</a:t>
            </a:r>
          </a:p>
          <a:p>
            <a:r>
              <a:rPr lang="en-US" dirty="0"/>
              <a:t>Computation Time: ~20ms/iteration</a:t>
            </a:r>
          </a:p>
          <a:p>
            <a:r>
              <a:rPr lang="en-US" dirty="0"/>
              <a:t>Position clearance: 1mm</a:t>
            </a:r>
          </a:p>
          <a:p>
            <a:r>
              <a:rPr lang="en-US" dirty="0"/>
              <a:t>Velocity clearance: 1e-5 m/s</a:t>
            </a:r>
            <a:endParaRPr lang="x-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29" y="1837765"/>
            <a:ext cx="2718951" cy="2811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26" y="2097265"/>
            <a:ext cx="2959709" cy="1880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" y="1654871"/>
            <a:ext cx="2827230" cy="1384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2" y="1837765"/>
            <a:ext cx="2989418" cy="3090844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5" idx="2"/>
          </p:cNvCxnSpPr>
          <p:nvPr/>
        </p:nvCxnSpPr>
        <p:spPr>
          <a:xfrm>
            <a:off x="6096600" y="1359036"/>
            <a:ext cx="0" cy="47609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77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Local min problem: intermediate states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t="3619" r="17705"/>
          <a:stretch/>
        </p:blipFill>
        <p:spPr>
          <a:xfrm>
            <a:off x="8776540" y="496529"/>
            <a:ext cx="2840660" cy="2645422"/>
          </a:xfrm>
          <a:prstGeom prst="rect">
            <a:avLst/>
          </a:prstGeom>
        </p:spPr>
      </p:pic>
      <p:pic>
        <p:nvPicPr>
          <p:cNvPr id="10" name="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522" y="3174835"/>
            <a:ext cx="4503420" cy="3002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7512" y="219530"/>
            <a:ext cx="205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A* Solution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575999" y="1485372"/>
            <a:ext cx="69274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Source: “A </a:t>
            </a:r>
            <a:r>
              <a:rPr lang="en-US" dirty="0"/>
              <a:t>Penalty Method Based Approach for Autonomous Navigation using Nonlinear Model Predictive </a:t>
            </a:r>
            <a:r>
              <a:rPr lang="en-US" dirty="0" smtClean="0"/>
              <a:t>Control”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 minimum is detected using objective function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A* search to find a path to the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Intermediate points selected where trajectory direction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Temporarily set intermediate points as terminal constraint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 of time optimality: has to first fall in local minima, has to asymptotically approach every intermediate state as an end point, contradictory method.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9647" y="6333945"/>
            <a:ext cx="57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ource Sans Pro"/>
              </a:rPr>
              <a:t>Hermans, Ben, et al. “A Penalty Method Based Approach for Autonomous Navigation Using Nonlinear Model Predictive Control.” </a:t>
            </a:r>
            <a:r>
              <a:rPr lang="en-US" sz="900" i="1" dirty="0">
                <a:solidFill>
                  <a:schemeClr val="bg1"/>
                </a:solidFill>
                <a:latin typeface="Source Sans Pro"/>
              </a:rPr>
              <a:t>IFAC-</a:t>
            </a:r>
            <a:r>
              <a:rPr lang="en-US" sz="900" i="1" dirty="0" err="1">
                <a:solidFill>
                  <a:schemeClr val="bg1"/>
                </a:solidFill>
                <a:latin typeface="Source Sans Pro"/>
              </a:rPr>
              <a:t>PapersOnLine</a:t>
            </a:r>
            <a:r>
              <a:rPr lang="en-US" sz="900" dirty="0">
                <a:solidFill>
                  <a:schemeClr val="bg1"/>
                </a:solidFill>
                <a:latin typeface="Source Sans Pro"/>
              </a:rPr>
              <a:t>, vol. 51, no. 20, 2018, pp. 234–240</a:t>
            </a:r>
            <a:r>
              <a:rPr lang="en-US" sz="1100" dirty="0">
                <a:solidFill>
                  <a:srgbClr val="3A3A3A"/>
                </a:solidFill>
                <a:latin typeface="Source Sans Pro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074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Potential field method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68" y="62753"/>
            <a:ext cx="3284027" cy="324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104918" y="1747967"/>
                <a:ext cx="4703724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 −(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18" y="1747967"/>
                <a:ext cx="4703724" cy="8714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5999" y="2895600"/>
            <a:ext cx="7106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Obstacles have a repulsive force that is maximum at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 follows gradient of the attractive + repulsive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previous local minimum at obstacles corner disappears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Problem: causing another local minimum close to the end point. Solution: turn off potential function at close proximity to goal </a:t>
            </a:r>
            <a:endParaRPr lang="en-US" dirty="0"/>
          </a:p>
        </p:txBody>
      </p:sp>
      <p:pic>
        <p:nvPicPr>
          <p:cNvPr id="9" name="MPC_simulation_fail_pf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6752" y="3242032"/>
            <a:ext cx="4297996" cy="28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189107"/>
            <a:ext cx="11041200" cy="1152000"/>
          </a:xfrm>
        </p:spPr>
        <p:txBody>
          <a:bodyPr>
            <a:normAutofit/>
          </a:bodyPr>
          <a:lstStyle/>
          <a:p>
            <a:r>
              <a:rPr lang="en-US" sz="3200" dirty="0"/>
              <a:t>Potential field </a:t>
            </a:r>
            <a:r>
              <a:rPr lang="en-US" sz="3200" dirty="0" smtClean="0"/>
              <a:t>method: static obstacles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991513" y="670560"/>
            <a:ext cx="3981773" cy="5387040"/>
            <a:chOff x="7646073" y="41393"/>
            <a:chExt cx="4486119" cy="617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073" y="4071316"/>
              <a:ext cx="4389129" cy="21488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158" y="41393"/>
              <a:ext cx="4383034" cy="214884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073" y="1952952"/>
              <a:ext cx="4383033" cy="2148844"/>
            </a:xfrm>
            <a:prstGeom prst="rect">
              <a:avLst/>
            </a:prstGeom>
          </p:spPr>
        </p:pic>
      </p:grpSp>
      <p:pic>
        <p:nvPicPr>
          <p:cNvPr id="11" name="final_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6842" y="2540632"/>
            <a:ext cx="4930409" cy="3286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753" y="1434353"/>
            <a:ext cx="645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inputs show </a:t>
            </a:r>
            <a:r>
              <a:rPr lang="en-US" dirty="0" smtClean="0"/>
              <a:t>a</a:t>
            </a:r>
            <a:r>
              <a:rPr lang="en-US" dirty="0" smtClean="0"/>
              <a:t>ctive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Sensitive to weights = affects time optimality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6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7555663" y="851647"/>
            <a:ext cx="4154123" cy="5358353"/>
            <a:chOff x="7758169" y="161615"/>
            <a:chExt cx="4154123" cy="60339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169" y="4161773"/>
              <a:ext cx="4154123" cy="2033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815" y="161615"/>
              <a:ext cx="4141477" cy="20374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815" y="2154338"/>
              <a:ext cx="4141477" cy="1992997"/>
            </a:xfrm>
            <a:prstGeom prst="rect">
              <a:avLst/>
            </a:prstGeom>
          </p:spPr>
        </p:pic>
      </p:grpSp>
      <p:pic>
        <p:nvPicPr>
          <p:cNvPr id="10" name="Final_MPC_s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4000" y="1800194"/>
            <a:ext cx="5422629" cy="3615086"/>
          </a:xfrm>
          <a:prstGeom prst="rect">
            <a:avLst/>
          </a:prstGeom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576000" y="189107"/>
            <a:ext cx="11041200" cy="1152000"/>
          </a:xfrm>
        </p:spPr>
        <p:txBody>
          <a:bodyPr>
            <a:normAutofit/>
          </a:bodyPr>
          <a:lstStyle/>
          <a:p>
            <a:r>
              <a:rPr lang="en-US" sz="3200" dirty="0"/>
              <a:t>Potential field </a:t>
            </a:r>
            <a:r>
              <a:rPr lang="en-US" sz="3200" dirty="0" smtClean="0"/>
              <a:t>method: dynamic obstacles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87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563107"/>
            <a:ext cx="6273035" cy="4464000"/>
          </a:xfrm>
        </p:spPr>
        <p:txBody>
          <a:bodyPr>
            <a:norm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ased </a:t>
            </a:r>
            <a:r>
              <a:rPr lang="en-US" sz="2000" dirty="0" smtClean="0"/>
              <a:t>on the research paper “Model </a:t>
            </a:r>
            <a:r>
              <a:rPr lang="en-US" sz="2000" dirty="0"/>
              <a:t>Predictive Control for Aerial Collision Avoidance in dynamic </a:t>
            </a:r>
            <a:r>
              <a:rPr lang="en-US" sz="2000" dirty="0" smtClean="0"/>
              <a:t>environments</a:t>
            </a:r>
            <a:r>
              <a:rPr lang="en-US" sz="2000" dirty="0" smtClean="0"/>
              <a:t>”</a:t>
            </a:r>
          </a:p>
          <a:p>
            <a:endParaRPr lang="en-US" sz="2000" dirty="0" smtClean="0"/>
          </a:p>
          <a:p>
            <a:r>
              <a:rPr lang="en-US" sz="2000" dirty="0" smtClean="0"/>
              <a:t>Goal is to safely </a:t>
            </a:r>
            <a:r>
              <a:rPr lang="en-US" sz="2000" dirty="0"/>
              <a:t>navigate in a workspace populated by static </a:t>
            </a:r>
            <a:r>
              <a:rPr lang="en-US" sz="2000" dirty="0" smtClean="0"/>
              <a:t>and </a:t>
            </a:r>
            <a:r>
              <a:rPr lang="en-US" sz="2000" dirty="0"/>
              <a:t>moving obstacles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/>
              <a:t>I</a:t>
            </a:r>
            <a:r>
              <a:rPr lang="en-US" sz="2000" dirty="0" smtClean="0"/>
              <a:t>mprove </a:t>
            </a:r>
            <a:r>
              <a:rPr lang="en-US" sz="2000" dirty="0"/>
              <a:t>the fluency of avoidance maneuvers by reformulating the obstacles as orientable </a:t>
            </a:r>
            <a:r>
              <a:rPr lang="en-US" sz="2000" dirty="0" smtClean="0"/>
              <a:t>ellipsoids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Context of the Project: Reference Paper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7216588" y="1359036"/>
            <a:ext cx="4400612" cy="4237615"/>
            <a:chOff x="7216588" y="883410"/>
            <a:chExt cx="4637280" cy="45016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588" y="883410"/>
              <a:ext cx="4637280" cy="450168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615082" y="5134085"/>
              <a:ext cx="3101790" cy="251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E732AF2-58AB-4FAD-9907-1E9E8EFE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BE2274D-7D72-4E70-941A-8722AB7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3477E57-5003-442E-AC64-5E452102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Obstacle motion anticipation</a:t>
            </a:r>
            <a:endParaRPr lang="x-non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C95C38-AE36-48C0-BB1A-67E48AE5AD26}"/>
              </a:ext>
            </a:extLst>
          </p:cNvPr>
          <p:cNvSpPr txBox="1"/>
          <p:nvPr/>
        </p:nvSpPr>
        <p:spPr>
          <a:xfrm>
            <a:off x="707922" y="1602658"/>
            <a:ext cx="10909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approach for obstacle avoidance in dynamic environments is anticipating obstacle motion over the horizon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the number of obstacles and their positions can be detected by the drone at each MPC iteration, the velocity of each obstacle is approximated.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Obstacle displacement is updated throughout the horizon length as it is now a function of the time interval (N*</a:t>
            </a:r>
            <a:r>
              <a:rPr lang="en-US" dirty="0" err="1"/>
              <a:t>dt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this approach failed as the OCP did not react properly. Combined with a soft constraint on the obstacles, the drone tends to violate the constraints.</a:t>
            </a:r>
          </a:p>
        </p:txBody>
      </p:sp>
    </p:spTree>
    <p:extLst>
      <p:ext uri="{BB962C8B-B14F-4D97-AF65-F5344CB8AC3E}">
        <p14:creationId xmlns:p14="http://schemas.microsoft.com/office/powerpoint/2010/main" val="27648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6000" y="1656000"/>
            <a:ext cx="10334047" cy="4464000"/>
          </a:xfrm>
        </p:spPr>
        <p:txBody>
          <a:bodyPr/>
          <a:lstStyle/>
          <a:p>
            <a:r>
              <a:rPr lang="en-US" dirty="0" smtClean="0"/>
              <a:t>Modelling Obstacles</a:t>
            </a:r>
          </a:p>
          <a:p>
            <a:endParaRPr lang="en-US" dirty="0"/>
          </a:p>
          <a:p>
            <a:r>
              <a:rPr lang="en-US" dirty="0" smtClean="0"/>
              <a:t>No major performance difference between L1 and L2 norm</a:t>
            </a:r>
          </a:p>
          <a:p>
            <a:endParaRPr lang="en-US" dirty="0"/>
          </a:p>
          <a:p>
            <a:r>
              <a:rPr lang="en-US" dirty="0" smtClean="0"/>
              <a:t>Best Solution with Potential field in dynamic environments</a:t>
            </a:r>
          </a:p>
          <a:p>
            <a:endParaRPr lang="en-US" dirty="0"/>
          </a:p>
          <a:p>
            <a:r>
              <a:rPr lang="en-US" dirty="0" smtClean="0"/>
              <a:t>Effects on Time Optimality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0365" y="2853000"/>
            <a:ext cx="2911271" cy="1152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Thank 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89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2F4D5D"/>
                </a:solidFill>
                <a:latin typeface="+mn-lt"/>
              </a:rPr>
              <a:t>M. Castillo-Lopez, S. A. </a:t>
            </a:r>
            <a:r>
              <a:rPr lang="en-US" sz="1800" dirty="0" err="1">
                <a:solidFill>
                  <a:srgbClr val="2F4D5D"/>
                </a:solidFill>
                <a:latin typeface="+mn-lt"/>
              </a:rPr>
              <a:t>Sajadi-Alamdari</a:t>
            </a:r>
            <a:r>
              <a:rPr lang="en-US" sz="1800" dirty="0">
                <a:solidFill>
                  <a:srgbClr val="2F4D5D"/>
                </a:solidFill>
                <a:latin typeface="+mn-lt"/>
              </a:rPr>
              <a:t>, J. L. Sanchez-Lopez, M. A. Olivares-Mendez and H. </a:t>
            </a:r>
            <a:r>
              <a:rPr lang="en-US" sz="1800" dirty="0" err="1">
                <a:solidFill>
                  <a:srgbClr val="2F4D5D"/>
                </a:solidFill>
                <a:latin typeface="+mn-lt"/>
              </a:rPr>
              <a:t>Voos</a:t>
            </a:r>
            <a:r>
              <a:rPr lang="en-US" sz="1800" dirty="0">
                <a:solidFill>
                  <a:srgbClr val="2F4D5D"/>
                </a:solidFill>
                <a:latin typeface="+mn-lt"/>
              </a:rPr>
              <a:t>, "Model Predictive Control for Aerial Collision Avoidance in Dynamic Environments," </a:t>
            </a:r>
            <a:r>
              <a:rPr lang="en-US" sz="1800" i="1" dirty="0">
                <a:solidFill>
                  <a:srgbClr val="2F4D5D"/>
                </a:solidFill>
                <a:latin typeface="+mn-lt"/>
              </a:rPr>
              <a:t>2018 26th Mediterranean Conference on Control and Automation (MED)</a:t>
            </a:r>
            <a:r>
              <a:rPr lang="en-US" sz="1800" dirty="0">
                <a:solidFill>
                  <a:srgbClr val="2F4D5D"/>
                </a:solidFill>
                <a:latin typeface="+mn-lt"/>
              </a:rPr>
              <a:t>, Zadar, 2018, pp. 1-6, </a:t>
            </a:r>
            <a:r>
              <a:rPr lang="en-US" sz="1800" dirty="0" err="1">
                <a:solidFill>
                  <a:srgbClr val="2F4D5D"/>
                </a:solidFill>
                <a:latin typeface="+mn-lt"/>
              </a:rPr>
              <a:t>doi</a:t>
            </a:r>
            <a:r>
              <a:rPr lang="en-US" sz="1800" dirty="0">
                <a:solidFill>
                  <a:srgbClr val="2F4D5D"/>
                </a:solidFill>
                <a:latin typeface="+mn-lt"/>
              </a:rPr>
              <a:t>: 10.1109/MED.2018.8442967</a:t>
            </a:r>
            <a:r>
              <a:rPr lang="en-US" sz="1800" dirty="0" smtClean="0">
                <a:solidFill>
                  <a:srgbClr val="2F4D5D"/>
                </a:solidFill>
                <a:latin typeface="+mn-lt"/>
              </a:rPr>
              <a:t>.</a:t>
            </a:r>
          </a:p>
          <a:p>
            <a:endParaRPr lang="en-US" sz="1800" dirty="0">
              <a:solidFill>
                <a:srgbClr val="2F4D5D"/>
              </a:solidFill>
              <a:latin typeface="+mn-lt"/>
            </a:endParaRPr>
          </a:p>
          <a:p>
            <a:r>
              <a:rPr lang="en-US" sz="1800" dirty="0">
                <a:solidFill>
                  <a:srgbClr val="2F4D5D"/>
                </a:solidFill>
                <a:latin typeface="+mn-lt"/>
              </a:rPr>
              <a:t>Hermans, Ben, et al. “A Penalty Method Based Approach for Autonomous Navigation Using Nonlinear Model Predictive Control.” </a:t>
            </a:r>
            <a:r>
              <a:rPr lang="en-US" sz="1800" i="1" dirty="0">
                <a:solidFill>
                  <a:srgbClr val="2F4D5D"/>
                </a:solidFill>
                <a:latin typeface="+mn-lt"/>
              </a:rPr>
              <a:t>IFAC-</a:t>
            </a:r>
            <a:r>
              <a:rPr lang="en-US" sz="1800" i="1" dirty="0" err="1">
                <a:solidFill>
                  <a:srgbClr val="2F4D5D"/>
                </a:solidFill>
                <a:latin typeface="+mn-lt"/>
              </a:rPr>
              <a:t>PapersOnLine</a:t>
            </a:r>
            <a:r>
              <a:rPr lang="en-US" sz="1800" dirty="0">
                <a:solidFill>
                  <a:srgbClr val="2F4D5D"/>
                </a:solidFill>
                <a:latin typeface="+mn-lt"/>
              </a:rPr>
              <a:t>, vol. 51, no. 20, 2018, pp. 234–240.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References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64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0A297500-7527-634B-90F4-69D0994C32B4}" type="slidenum">
              <a:rPr lang="nl-NL" smtClean="0"/>
              <a:pPr>
                <a:lnSpc>
                  <a:spcPct val="150000"/>
                </a:lnSpc>
              </a:pPr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Context of the Project: </a:t>
            </a:r>
            <a:r>
              <a:rPr lang="en-US" sz="3200" dirty="0" smtClean="0"/>
              <a:t>The quadrotor Model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7" y="2472000"/>
            <a:ext cx="3810001" cy="419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7" y="4270429"/>
            <a:ext cx="4281099" cy="1577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14" y="2416706"/>
            <a:ext cx="3371886" cy="5302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6000" y="1290949"/>
            <a:ext cx="478489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quadrotor is modelled as a differentially </a:t>
            </a:r>
            <a:r>
              <a:rPr lang="en-US" dirty="0"/>
              <a:t>flat </a:t>
            </a:r>
            <a:r>
              <a:rPr lang="en-US" dirty="0" smtClean="0"/>
              <a:t>system with the states: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000" y="3200729"/>
                <a:ext cx="3771882" cy="87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state equations are in the form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3200729"/>
                <a:ext cx="3771882" cy="872034"/>
              </a:xfrm>
              <a:prstGeom prst="rect">
                <a:avLst/>
              </a:prstGeom>
              <a:blipFill rotWithShape="0">
                <a:blip r:embed="rId6"/>
                <a:stretch>
                  <a:fillRect l="-969"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310623" y="1337507"/>
            <a:ext cx="435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Using an identification procedure the following parameters were calculated: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88" y="3349595"/>
            <a:ext cx="3717729" cy="26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Objectives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76000" y="1622629"/>
            <a:ext cx="108091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Implement </a:t>
            </a:r>
            <a:r>
              <a:rPr lang="en-US" sz="2000" dirty="0"/>
              <a:t>point-to-point </a:t>
            </a:r>
            <a:r>
              <a:rPr lang="en-US" sz="2000" dirty="0" smtClean="0"/>
              <a:t>Model </a:t>
            </a:r>
            <a:r>
              <a:rPr lang="en-US" sz="2000" dirty="0"/>
              <a:t>Predictive </a:t>
            </a:r>
            <a:r>
              <a:rPr lang="en-US" sz="2000" dirty="0" smtClean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Obstacle Avoidance </a:t>
            </a:r>
            <a:r>
              <a:rPr lang="en-US" sz="2000" dirty="0"/>
              <a:t>in </a:t>
            </a:r>
            <a:r>
              <a:rPr lang="en-US" sz="2000" dirty="0" smtClean="0"/>
              <a:t>static and dynamic </a:t>
            </a:r>
            <a:r>
              <a:rPr lang="en-US" sz="2000" dirty="0"/>
              <a:t>environment (Moving obstacles)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Finding the best formulation of the problem ( MPC and Obstacles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Exploring time optimality (comparison several methods /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How to escape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36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32E7EC83-29B6-4C34-8D57-F11038C58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7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72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72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72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72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sz="72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72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72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72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72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7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7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72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7200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l-GR" sz="7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7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k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72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7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ref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7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7200" b="0" i="0" smtClean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l-GR" sz="7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7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k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7200" b="0" i="0" smtClean="0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bSup>
                                    <m:sSub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7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7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72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7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7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ref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72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/>
                              </m:eqArr>
                            </m:e>
                          </m:nary>
                        </m:e>
                      </m:func>
                    </m:oMath>
                  </m:oMathPara>
                </a14:m>
                <a:endParaRPr lang="en-US" sz="7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7200" dirty="0"/>
                  <a:t>                     subject to 	            X</a:t>
                </a:r>
                <a:r>
                  <a:rPr lang="en-US" sz="7200" baseline="-25000" dirty="0"/>
                  <a:t>k+1</a:t>
                </a:r>
                <a:r>
                  <a:rPr lang="en-US" sz="7200" dirty="0"/>
                  <a:t> = f(</a:t>
                </a:r>
                <a:r>
                  <a:rPr lang="en-US" sz="7200" dirty="0" err="1"/>
                  <a:t>X</a:t>
                </a:r>
                <a:r>
                  <a:rPr lang="en-US" sz="7200" baseline="-25000" dirty="0" err="1"/>
                  <a:t>k</a:t>
                </a:r>
                <a:r>
                  <a:rPr lang="en-US" sz="7200" dirty="0"/>
                  <a:t>, X</a:t>
                </a:r>
                <a:r>
                  <a:rPr lang="en-US" sz="7200" baseline="-25000" dirty="0"/>
                  <a:t>V k</a:t>
                </a:r>
                <a:r>
                  <a:rPr lang="en-US" sz="7200" dirty="0"/>
                  <a:t>)	                        (system dynamics)</a:t>
                </a:r>
              </a:p>
              <a:p>
                <a:pPr marL="0" indent="0">
                  <a:buNone/>
                </a:pPr>
                <a:r>
                  <a:rPr lang="en-US" sz="7200" dirty="0"/>
                  <a:t>                                                       X</a:t>
                </a:r>
                <a:r>
                  <a:rPr lang="en-US" sz="7200" baseline="-25000" dirty="0"/>
                  <a:t>V</a:t>
                </a:r>
                <a:r>
                  <a:rPr lang="en-US" sz="7200" dirty="0"/>
                  <a:t> </a:t>
                </a:r>
                <a:r>
                  <a:rPr lang="en-US" sz="7200" baseline="-25000" dirty="0"/>
                  <a:t>k+1</a:t>
                </a:r>
                <a:r>
                  <a:rPr lang="en-US" sz="7200" dirty="0"/>
                  <a:t> = f(X</a:t>
                </a:r>
                <a:r>
                  <a:rPr lang="en-US" sz="7200" baseline="-25000" dirty="0"/>
                  <a:t>V </a:t>
                </a:r>
                <a:r>
                  <a:rPr lang="en-US" sz="7200" baseline="-25000" dirty="0" err="1"/>
                  <a:t>k</a:t>
                </a:r>
                <a:r>
                  <a:rPr lang="en-US" sz="7200" dirty="0" err="1"/>
                  <a:t>,u</a:t>
                </a:r>
                <a:r>
                  <a:rPr lang="en-US" sz="7200" baseline="-25000" dirty="0" err="1"/>
                  <a:t>k</a:t>
                </a:r>
                <a:r>
                  <a:rPr lang="en-US" sz="7200" dirty="0"/>
                  <a:t>)				</a:t>
                </a:r>
              </a:p>
              <a:p>
                <a:pPr marL="0" indent="0">
                  <a:buNone/>
                </a:pPr>
                <a:r>
                  <a:rPr lang="en-US" sz="7200" dirty="0"/>
                  <a:t>	                                         g(</a:t>
                </a:r>
                <a:r>
                  <a:rPr lang="en-US" sz="7200" dirty="0" err="1"/>
                  <a:t>X</a:t>
                </a:r>
                <a:r>
                  <a:rPr lang="en-US" sz="7200" baseline="-25000" dirty="0" err="1"/>
                  <a:t>k</a:t>
                </a:r>
                <a:r>
                  <a:rPr lang="en-US" sz="7200" dirty="0"/>
                  <a:t>, X</a:t>
                </a:r>
                <a:r>
                  <a:rPr lang="en-US" sz="7200" baseline="-25000" dirty="0"/>
                  <a:t>V k</a:t>
                </a:r>
                <a:r>
                  <a:rPr lang="en-US" sz="7200" dirty="0"/>
                  <a:t>,</a:t>
                </a:r>
                <a:r>
                  <a:rPr lang="en-US" sz="7200" baseline="-25000" dirty="0"/>
                  <a:t> </a:t>
                </a:r>
                <a:r>
                  <a:rPr lang="en-US" sz="7200" dirty="0"/>
                  <a:t>u</a:t>
                </a:r>
                <a:r>
                  <a:rPr lang="en-US" sz="7200" baseline="-25000" dirty="0"/>
                  <a:t>k</a:t>
                </a:r>
                <a:r>
                  <a:rPr lang="en-US" sz="7200" dirty="0"/>
                  <a:t>) ≤ 0	                       (input limits, obstacles…)</a:t>
                </a:r>
              </a:p>
              <a:p>
                <a:pPr marL="0" indent="0">
                  <a:buNone/>
                </a:pPr>
                <a:r>
                  <a:rPr lang="en-US" sz="7200" dirty="0"/>
                  <a:t>			            X</a:t>
                </a:r>
                <a:r>
                  <a:rPr lang="en-US" sz="7200" baseline="-25000" dirty="0"/>
                  <a:t>V N</a:t>
                </a:r>
                <a:r>
                  <a:rPr lang="en-US" sz="7200" dirty="0"/>
                  <a:t> = 0,                  	         (terminal conditions)</a:t>
                </a:r>
              </a:p>
              <a:p>
                <a:pPr marL="0" indent="0">
                  <a:buNone/>
                </a:pPr>
                <a:r>
                  <a:rPr lang="en-US" sz="7200" dirty="0"/>
                  <a:t>                                                       X</a:t>
                </a:r>
                <a:r>
                  <a:rPr lang="en-US" sz="7200" baseline="-25000" dirty="0"/>
                  <a:t>0</a:t>
                </a:r>
                <a:r>
                  <a:rPr lang="en-US" sz="7200" dirty="0"/>
                  <a:t> = 0, X</a:t>
                </a:r>
                <a:r>
                  <a:rPr lang="en-US" sz="7200" baseline="-25000" dirty="0"/>
                  <a:t>V 0</a:t>
                </a:r>
                <a:r>
                  <a:rPr lang="en-US" sz="7200" dirty="0"/>
                  <a:t> = 0                               (initial conditions)</a:t>
                </a:r>
                <a:endParaRPr lang="en-US" sz="22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7200" dirty="0"/>
                  <a:t>where X = [x (m), y (m), z (m), </a:t>
                </a:r>
                <a:r>
                  <a:rPr lang="el-GR" sz="7200" dirty="0"/>
                  <a:t>φ</a:t>
                </a:r>
                <a:r>
                  <a:rPr lang="en-US" sz="7200" dirty="0"/>
                  <a:t> (rad)]</a:t>
                </a:r>
                <a:r>
                  <a:rPr lang="en-US" sz="7200" baseline="30000" dirty="0"/>
                  <a:t>T</a:t>
                </a:r>
                <a:r>
                  <a:rPr lang="en-US" sz="7200" dirty="0"/>
                  <a:t> </a:t>
                </a:r>
              </a:p>
              <a:p>
                <a:pPr marL="0" indent="0">
                  <a:buNone/>
                </a:pPr>
                <a:r>
                  <a:rPr lang="en-US" sz="7200" dirty="0"/>
                  <a:t>          </a:t>
                </a:r>
                <a14:m>
                  <m:oMath xmlns:m="http://schemas.openxmlformats.org/officeDocument/2006/math">
                    <m:r>
                      <a:rPr lang="en-US" sz="7200" dirty="0">
                        <a:latin typeface="Cambria Math" panose="02040503050406030204" pitchFamily="18" charset="0"/>
                      </a:rPr>
                      <m:t>	</m:t>
                    </m:r>
                  </m:oMath>
                </a14:m>
                <a:r>
                  <a:rPr lang="en-US" sz="7200" dirty="0"/>
                  <a:t>X</a:t>
                </a:r>
                <a:r>
                  <a:rPr lang="en-US" sz="7200" baseline="-25000" dirty="0"/>
                  <a:t>V</a:t>
                </a:r>
                <a:r>
                  <a:rPr lang="en-US" sz="7200" dirty="0"/>
                  <a:t> = [</a:t>
                </a:r>
                <a:r>
                  <a:rPr lang="en-US" sz="7200" dirty="0" err="1"/>
                  <a:t>v</a:t>
                </a:r>
                <a:r>
                  <a:rPr lang="en-US" sz="7200" baseline="-25000" dirty="0" err="1"/>
                  <a:t>x</a:t>
                </a:r>
                <a:r>
                  <a:rPr lang="en-US" sz="7200" dirty="0"/>
                  <a:t> (m/s), </a:t>
                </a:r>
                <a:r>
                  <a:rPr lang="en-US" sz="7200" dirty="0" err="1"/>
                  <a:t>v</a:t>
                </a:r>
                <a:r>
                  <a:rPr lang="en-US" sz="7200" baseline="-25000" dirty="0" err="1"/>
                  <a:t>y</a:t>
                </a:r>
                <a:r>
                  <a:rPr lang="en-US" sz="7200" dirty="0"/>
                  <a:t> (m/s), </a:t>
                </a:r>
                <a:r>
                  <a:rPr lang="en-US" sz="7200" dirty="0" err="1"/>
                  <a:t>v</a:t>
                </a:r>
                <a:r>
                  <a:rPr lang="en-US" sz="7200" baseline="-25000" dirty="0" err="1"/>
                  <a:t>z</a:t>
                </a:r>
                <a:r>
                  <a:rPr lang="en-US" sz="7200" dirty="0"/>
                  <a:t> (m/s), v</a:t>
                </a:r>
                <a:r>
                  <a:rPr lang="el-GR" sz="7200" baseline="-25000" dirty="0"/>
                  <a:t>φ</a:t>
                </a:r>
                <a:r>
                  <a:rPr lang="en-US" sz="7200" dirty="0"/>
                  <a:t> (rad/s)]</a:t>
                </a:r>
                <a:r>
                  <a:rPr lang="en-US" sz="7200" baseline="30000" dirty="0"/>
                  <a:t>T</a:t>
                </a:r>
              </a:p>
              <a:p>
                <a:pPr marL="0" indent="0">
                  <a:buNone/>
                </a:pPr>
                <a:r>
                  <a:rPr lang="en-US" sz="7200" dirty="0"/>
                  <a:t>           u = [</a:t>
                </a:r>
                <a:r>
                  <a:rPr lang="en-US" sz="7200" dirty="0" err="1"/>
                  <a:t>u</a:t>
                </a:r>
                <a:r>
                  <a:rPr lang="en-US" sz="7200" baseline="-25000" dirty="0" err="1"/>
                  <a:t>x</a:t>
                </a:r>
                <a:r>
                  <a:rPr lang="en-US" sz="7200" dirty="0"/>
                  <a:t> (m/s</a:t>
                </a:r>
                <a:r>
                  <a:rPr lang="en-US" sz="7200" baseline="30000" dirty="0"/>
                  <a:t>2</a:t>
                </a:r>
                <a:r>
                  <a:rPr lang="en-US" sz="7200" dirty="0"/>
                  <a:t>), </a:t>
                </a:r>
                <a:r>
                  <a:rPr lang="en-US" sz="7200" dirty="0" err="1"/>
                  <a:t>u</a:t>
                </a:r>
                <a:r>
                  <a:rPr lang="en-US" sz="7200" baseline="-25000" dirty="0" err="1"/>
                  <a:t>y</a:t>
                </a:r>
                <a:r>
                  <a:rPr lang="en-US" sz="7200" dirty="0"/>
                  <a:t> (m/s</a:t>
                </a:r>
                <a:r>
                  <a:rPr lang="en-US" sz="7200" baseline="30000" dirty="0"/>
                  <a:t>2</a:t>
                </a:r>
                <a:r>
                  <a:rPr lang="en-US" sz="7200" dirty="0"/>
                  <a:t>), </a:t>
                </a:r>
                <a:r>
                  <a:rPr lang="en-US" sz="7200" dirty="0" err="1"/>
                  <a:t>u</a:t>
                </a:r>
                <a:r>
                  <a:rPr lang="en-US" sz="7200" baseline="-25000" dirty="0" err="1"/>
                  <a:t>z</a:t>
                </a:r>
                <a:r>
                  <a:rPr lang="en-US" sz="7200" dirty="0"/>
                  <a:t> (m/s</a:t>
                </a:r>
                <a:r>
                  <a:rPr lang="en-US" sz="7200" baseline="30000" dirty="0"/>
                  <a:t>2</a:t>
                </a:r>
                <a:r>
                  <a:rPr lang="en-US" sz="7200" dirty="0"/>
                  <a:t>), u</a:t>
                </a:r>
                <a:r>
                  <a:rPr lang="el-GR" sz="7200" baseline="-25000" dirty="0"/>
                  <a:t>φ</a:t>
                </a:r>
                <a:r>
                  <a:rPr lang="en-US" sz="7200" dirty="0"/>
                  <a:t> (rad/s</a:t>
                </a:r>
                <a:r>
                  <a:rPr lang="en-US" sz="7200" baseline="30000" dirty="0"/>
                  <a:t>2</a:t>
                </a:r>
                <a:r>
                  <a:rPr lang="en-US" sz="7200" dirty="0"/>
                  <a:t>)]</a:t>
                </a:r>
                <a:r>
                  <a:rPr lang="en-US" sz="7200" baseline="30000" dirty="0"/>
                  <a:t>T</a:t>
                </a:r>
                <a:endParaRPr lang="en-US" sz="2200" dirty="0"/>
              </a:p>
              <a:p>
                <a:pPr marL="1371600" lvl="3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E7EC83-29B6-4C34-8D57-F11038C58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7C7B744-373C-4933-8C18-93F40D9F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970860A-474A-40AE-8848-E682FB73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735ED2A-96A8-4E3B-9A0B-36577A0A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Formulation of the Model Predictive Control Problem</a:t>
            </a:r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10882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32EC47E6-B438-46CC-AD65-6DA41C7D6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The epigraphic trick is used to formulate the L1 norm: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l-G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k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ref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0" smtClean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l-G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k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ref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</m:e>
                                <m:e/>
                              </m:eqAr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x-none" dirty="0"/>
                  <a:t>&lt;</a:t>
                </a:r>
                <a:r>
                  <a:rPr lang="en-US" dirty="0"/>
                  <a:t>=&gt;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2000" i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𝑠𝑙𝑎𝑐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0" smtClean="0"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u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l-G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k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]+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latin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𝑠𝑙𝑎𝑐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nary>
                                </m:e>
                                <m:e/>
                              </m:eqAr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	subject to	 -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𝑠𝑙𝑎𝑐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 ≤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sz="2000" dirty="0"/>
                  <a:t>     ≤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𝑠𝑙𝑎𝑐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   for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x, y, z    and    k = 0, …, N-1</a:t>
                </a:r>
              </a:p>
              <a:p>
                <a:pPr marL="0" indent="0">
                  <a:buNone/>
                </a:pPr>
                <a:r>
                  <a:rPr lang="en-US" sz="2000" dirty="0"/>
                  <a:t> 			 -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𝑠𝑙𝑎𝑐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≤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sz="2000" dirty="0"/>
                  <a:t>     ≤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𝑠𝑙𝑎𝑐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endParaRPr lang="x-none" sz="2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2EC47E6-B438-46CC-AD65-6DA41C7D6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2D4E772-DBCA-4495-B877-EAD02637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97C8D4-7E57-499D-9573-E275E292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6CA45BB-1539-489B-9193-6E401E45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Alternative formulation using L1 norm</a:t>
            </a:r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223987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C7CD133-1F9E-4FE2-BD1D-7AFD527AC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First r</a:t>
            </a:r>
            <a:r>
              <a:rPr lang="en-US" sz="2000" dirty="0" smtClean="0"/>
              <a:t>un of MPC: </a:t>
            </a:r>
          </a:p>
          <a:p>
            <a:r>
              <a:rPr lang="en-US" sz="2000" dirty="0" smtClean="0"/>
              <a:t>L2 </a:t>
            </a:r>
            <a:r>
              <a:rPr lang="en-US" sz="2000" dirty="0"/>
              <a:t>norm </a:t>
            </a:r>
            <a:endParaRPr lang="en-US" sz="2000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tatic environment</a:t>
            </a:r>
          </a:p>
          <a:p>
            <a:r>
              <a:rPr lang="en-US" sz="2000" dirty="0" smtClean="0"/>
              <a:t>Hard constraints</a:t>
            </a:r>
          </a:p>
          <a:p>
            <a:r>
              <a:rPr lang="en-US" sz="2000" dirty="0" smtClean="0"/>
              <a:t>With </a:t>
            </a:r>
            <a:r>
              <a:rPr lang="en-US" sz="2000" dirty="0"/>
              <a:t>an available path </a:t>
            </a:r>
            <a:r>
              <a:rPr lang="en-US" sz="2000" dirty="0" smtClean="0"/>
              <a:t>(free </a:t>
            </a:r>
            <a:r>
              <a:rPr lang="en-US" sz="2000" dirty="0"/>
              <a:t>of local </a:t>
            </a:r>
            <a:r>
              <a:rPr lang="en-US" sz="2000" dirty="0" smtClean="0"/>
              <a:t>minima)</a:t>
            </a:r>
            <a:endParaRPr lang="en-US" sz="2000" dirty="0"/>
          </a:p>
          <a:p>
            <a:endParaRPr lang="x-non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903496C-CAF3-4F9E-A1F5-CAC1DA9F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D26D73-4425-47DF-A151-566DF723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0AF3D25-5071-4509-B6F4-7719AC21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First run </a:t>
            </a:r>
            <a:r>
              <a:rPr lang="en-US" sz="3200" dirty="0" smtClean="0"/>
              <a:t>of </a:t>
            </a:r>
            <a:r>
              <a:rPr lang="en-US" sz="3200" dirty="0" smtClean="0"/>
              <a:t>MPC </a:t>
            </a:r>
            <a:r>
              <a:rPr lang="en-US" sz="3200" dirty="0"/>
              <a:t>in static environment</a:t>
            </a:r>
            <a:endParaRPr lang="x-none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B1D090-6847-4888-BE4A-A5C4BFD392B4}"/>
              </a:ext>
            </a:extLst>
          </p:cNvPr>
          <p:cNvSpPr txBox="1"/>
          <p:nvPr/>
        </p:nvSpPr>
        <p:spPr>
          <a:xfrm>
            <a:off x="576000" y="4499432"/>
            <a:ext cx="5152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Time</a:t>
            </a:r>
            <a:r>
              <a:rPr lang="en-US" dirty="0"/>
              <a:t>: </a:t>
            </a:r>
            <a:r>
              <a:rPr lang="en-US" dirty="0" smtClean="0"/>
              <a:t>2.1 s</a:t>
            </a:r>
            <a:endParaRPr lang="en-US" dirty="0" smtClean="0"/>
          </a:p>
          <a:p>
            <a:r>
              <a:rPr lang="en-US" dirty="0" smtClean="0"/>
              <a:t>OCP Computation Time: 20-30 ms /iteration </a:t>
            </a:r>
          </a:p>
          <a:p>
            <a:r>
              <a:rPr lang="en-US" dirty="0" smtClean="0"/>
              <a:t>Position </a:t>
            </a:r>
            <a:r>
              <a:rPr lang="en-US" dirty="0"/>
              <a:t>clearance</a:t>
            </a:r>
            <a:r>
              <a:rPr lang="en-US" dirty="0" smtClean="0"/>
              <a:t>: 1 mm</a:t>
            </a:r>
            <a:endParaRPr lang="en-US" dirty="0"/>
          </a:p>
          <a:p>
            <a:r>
              <a:rPr lang="en-US" dirty="0"/>
              <a:t>Velocity clearance</a:t>
            </a:r>
            <a:r>
              <a:rPr lang="en-US" dirty="0" smtClean="0"/>
              <a:t>: 1e-5 m/s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93" y="1359036"/>
            <a:ext cx="4203484" cy="43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Constraints for </a:t>
            </a:r>
            <a:r>
              <a:rPr lang="en-US" sz="3200" dirty="0" smtClean="0"/>
              <a:t>obstacle </a:t>
            </a:r>
            <a:r>
              <a:rPr lang="en-US" sz="3200" dirty="0"/>
              <a:t>avoidance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76000" y="1359036"/>
                <a:ext cx="8839200" cy="4415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the reference paper, it is proposed to use parametrized </a:t>
                </a:r>
                <a:r>
                  <a:rPr lang="en-US" b="1" dirty="0"/>
                  <a:t>soft constraints </a:t>
                </a:r>
                <a:r>
                  <a:rPr lang="en-US" dirty="0"/>
                  <a:t>to model </a:t>
                </a:r>
                <a:r>
                  <a:rPr lang="en-US" b="1" dirty="0"/>
                  <a:t>ellipsoidal</a:t>
                </a:r>
                <a:r>
                  <a:rPr lang="en-US" dirty="0"/>
                  <a:t> obstacles.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What we tried: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403225" indent="1588">
                  <a:buFont typeface="Courier New" panose="02070309020205020404" pitchFamily="49" charset="0"/>
                  <a:buChar char="o"/>
                </a:pPr>
                <a:r>
                  <a:rPr lang="en-US" dirty="0"/>
                  <a:t> Obstacles as hard constraints 	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403225" indent="1588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403225" indent="1588">
                  <a:buFont typeface="Courier New" panose="02070309020205020404" pitchFamily="49" charset="0"/>
                  <a:buChar char="o"/>
                </a:pPr>
                <a:r>
                  <a:rPr lang="en-US" dirty="0"/>
                  <a:t> Obstacles as soft constraints	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𝑠𝑙𝑎𝑐𝑘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403225" indent="1588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403225" indent="1588">
                  <a:buFont typeface="Courier New" panose="02070309020205020404" pitchFamily="49" charset="0"/>
                  <a:buChar char="o"/>
                </a:pPr>
                <a:r>
                  <a:rPr lang="en-US" dirty="0"/>
                  <a:t> Obstacles as potential fields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1359036"/>
                <a:ext cx="8839200" cy="4415183"/>
              </a:xfrm>
              <a:prstGeom prst="rect">
                <a:avLst/>
              </a:prstGeom>
              <a:blipFill rotWithShape="0">
                <a:blip r:embed="rId2"/>
                <a:stretch>
                  <a:fillRect l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661577" y="4884341"/>
                <a:ext cx="4568045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 −(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𝑜𝑥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577" y="4884341"/>
                <a:ext cx="4568045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767481" y="4025153"/>
                <a:ext cx="3236189" cy="1100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𝑠𝑙𝑎𝑐𝑘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481" y="4025153"/>
                <a:ext cx="3236189" cy="11001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2D18279-13B9-4C60-B411-BF84ACCC2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838960"/>
            <a:ext cx="5681120" cy="4281040"/>
          </a:xfrm>
        </p:spPr>
        <p:txBody>
          <a:bodyPr/>
          <a:lstStyle/>
          <a:p>
            <a:r>
              <a:rPr lang="en-US" dirty="0" smtClean="0"/>
              <a:t>Cylinders only (easier to imagine in 2D cross section)</a:t>
            </a:r>
          </a:p>
          <a:p>
            <a:endParaRPr lang="en-US" dirty="0"/>
          </a:p>
          <a:p>
            <a:r>
              <a:rPr lang="en-US" dirty="0" smtClean="0"/>
              <a:t>In dynamic environment: cylinders in bouncing random movement 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FC0DEC-8FA3-42A5-92FC-2115DC1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Faculty of Engineering science, Department of Mechanical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9C4D533-9DE4-48C0-B1E6-B53CAFA8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F2380C2-3B5B-49DB-B21E-D0837F8B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Static </a:t>
            </a:r>
            <a:r>
              <a:rPr lang="en-US" sz="3200" dirty="0" smtClean="0"/>
              <a:t>and </a:t>
            </a:r>
            <a:r>
              <a:rPr lang="en-US" sz="3200" dirty="0" smtClean="0"/>
              <a:t>Dynamic </a:t>
            </a:r>
            <a:r>
              <a:rPr lang="en-US" sz="3200" dirty="0"/>
              <a:t>Environment Description</a:t>
            </a:r>
            <a:endParaRPr lang="x-none" sz="3200" dirty="0"/>
          </a:p>
        </p:txBody>
      </p:sp>
      <p:pic>
        <p:nvPicPr>
          <p:cNvPr id="7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8880" y="1449036"/>
            <a:ext cx="5468620" cy="36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1181</Words>
  <Application>Microsoft Office PowerPoint</Application>
  <PresentationFormat>Widescreen</PresentationFormat>
  <Paragraphs>230</Paragraphs>
  <Slides>23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Source Sans Pro</vt:lpstr>
      <vt:lpstr>KU Leuven</vt:lpstr>
      <vt:lpstr>KU Leuven Sedes</vt:lpstr>
      <vt:lpstr>Model Predictive Control for a quadrotor in dynamic environments</vt:lpstr>
      <vt:lpstr>Context of the Project: Reference Paper</vt:lpstr>
      <vt:lpstr>Context of the Project: The quadrotor Model</vt:lpstr>
      <vt:lpstr>Objectives</vt:lpstr>
      <vt:lpstr>Formulation of the Model Predictive Control Problem</vt:lpstr>
      <vt:lpstr>Alternative formulation using L1 norm</vt:lpstr>
      <vt:lpstr>First run of MPC in static environment</vt:lpstr>
      <vt:lpstr>Constraints for obstacle avoidance</vt:lpstr>
      <vt:lpstr>Static and Dynamic Environment Description</vt:lpstr>
      <vt:lpstr>Application</vt:lpstr>
      <vt:lpstr>Using ellipsoids to model constraints</vt:lpstr>
      <vt:lpstr>Using ellipsoids to model constraints</vt:lpstr>
      <vt:lpstr>Dealing with Local Minima</vt:lpstr>
      <vt:lpstr>Local min problem: Obstacles Merging</vt:lpstr>
      <vt:lpstr>L1 vs L2 for time optimality and obstacle avoidance</vt:lpstr>
      <vt:lpstr>Local min problem: intermediate states</vt:lpstr>
      <vt:lpstr>Potential field method</vt:lpstr>
      <vt:lpstr>Potential field method: static obstacles</vt:lpstr>
      <vt:lpstr>Potential field method: dynamic obstacles</vt:lpstr>
      <vt:lpstr>Obstacle motion anticipation</vt:lpstr>
      <vt:lpstr>Conclusions</vt:lpstr>
      <vt:lpstr>Thank you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2021-01-12T23:32:00Z</dcterms:modified>
</cp:coreProperties>
</file>